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12"/>
  </p:notesMasterIdLst>
  <p:sldIdLst>
    <p:sldId id="282" r:id="rId3"/>
    <p:sldId id="272" r:id="rId4"/>
    <p:sldId id="271" r:id="rId5"/>
    <p:sldId id="275" r:id="rId6"/>
    <p:sldId id="399" r:id="rId7"/>
    <p:sldId id="412" r:id="rId8"/>
    <p:sldId id="285" r:id="rId9"/>
    <p:sldId id="410" r:id="rId10"/>
    <p:sldId id="407" r:id="rId1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93AC"/>
    <a:srgbClr val="FFFF00"/>
    <a:srgbClr val="FFC000"/>
    <a:srgbClr val="95D153"/>
    <a:srgbClr val="007434"/>
    <a:srgbClr val="FF6600"/>
    <a:srgbClr val="678034"/>
    <a:srgbClr val="92D050"/>
    <a:srgbClr val="B2B2B2"/>
    <a:srgbClr val="A0BBD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01" autoAdjust="0"/>
  </p:normalViewPr>
  <p:slideViewPr>
    <p:cSldViewPr>
      <p:cViewPr>
        <p:scale>
          <a:sx n="50" d="100"/>
          <a:sy n="50" d="100"/>
        </p:scale>
        <p:origin x="-1704" y="-408"/>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18EEE3-55B8-4BA7-B6CE-5DFE5209E3B1}" type="datetimeFigureOut">
              <a:rPr lang="es-ES" smtClean="0"/>
              <a:pPr/>
              <a:t>18/02/2016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8EA236-F997-403D-A9BC-87360AB84C17}" type="slidenum">
              <a:rPr lang="es-ES" smtClean="0"/>
              <a:pPr/>
              <a:t>‹Nº›</a:t>
            </a:fld>
            <a:endParaRPr lang="es-ES"/>
          </a:p>
        </p:txBody>
      </p:sp>
    </p:spTree>
    <p:extLst>
      <p:ext uri="{BB962C8B-B14F-4D97-AF65-F5344CB8AC3E}">
        <p14:creationId xmlns="" xmlns:p14="http://schemas.microsoft.com/office/powerpoint/2010/main" val="1289652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pPr marL="457200" indent="-457200">
              <a:buFont typeface="Arial" panose="020B0604020202020204" pitchFamily="34" charset="0"/>
              <a:buChar char="•"/>
            </a:pPr>
            <a:r>
              <a:rPr lang="es-ES" sz="2400" b="1" dirty="0" err="1" smtClean="0">
                <a:solidFill>
                  <a:schemeClr val="bg1"/>
                </a:solidFill>
              </a:rPr>
              <a:t>Integration</a:t>
            </a:r>
            <a:r>
              <a:rPr lang="es-ES" sz="2400" b="1" dirty="0" smtClean="0">
                <a:solidFill>
                  <a:schemeClr val="bg1"/>
                </a:solidFill>
              </a:rPr>
              <a:t> of data </a:t>
            </a:r>
            <a:r>
              <a:rPr lang="es-ES" sz="2400" b="1" dirty="0" err="1" smtClean="0">
                <a:solidFill>
                  <a:schemeClr val="bg1"/>
                </a:solidFill>
              </a:rPr>
              <a:t>from</a:t>
            </a:r>
            <a:r>
              <a:rPr lang="es-ES" sz="2400" b="1" dirty="0" smtClean="0">
                <a:solidFill>
                  <a:schemeClr val="bg1"/>
                </a:solidFill>
              </a:rPr>
              <a:t> </a:t>
            </a:r>
            <a:r>
              <a:rPr lang="es-ES" sz="2400" b="1" dirty="0" err="1" smtClean="0">
                <a:solidFill>
                  <a:schemeClr val="bg1"/>
                </a:solidFill>
              </a:rPr>
              <a:t>multiple</a:t>
            </a:r>
            <a:r>
              <a:rPr lang="es-ES" sz="2400" b="1" dirty="0" smtClean="0">
                <a:solidFill>
                  <a:schemeClr val="bg1"/>
                </a:solidFill>
              </a:rPr>
              <a:t> </a:t>
            </a:r>
            <a:r>
              <a:rPr lang="es-ES" sz="2400" b="1" dirty="0" err="1" smtClean="0">
                <a:solidFill>
                  <a:schemeClr val="bg1"/>
                </a:solidFill>
              </a:rPr>
              <a:t>sources</a:t>
            </a:r>
            <a:r>
              <a:rPr lang="es-ES" sz="2400" b="1" dirty="0" smtClean="0">
                <a:solidFill>
                  <a:schemeClr val="bg1"/>
                </a:solidFill>
              </a:rPr>
              <a:t> </a:t>
            </a:r>
            <a:r>
              <a:rPr lang="es-ES" sz="2400" b="1" dirty="0" err="1" smtClean="0">
                <a:solidFill>
                  <a:schemeClr val="bg1"/>
                </a:solidFill>
              </a:rPr>
              <a:t>using</a:t>
            </a:r>
            <a:r>
              <a:rPr lang="es-ES" sz="2400" b="1" dirty="0" smtClean="0">
                <a:solidFill>
                  <a:schemeClr val="bg1"/>
                </a:solidFill>
              </a:rPr>
              <a:t> </a:t>
            </a:r>
            <a:r>
              <a:rPr lang="es-ES" sz="2400" b="1" dirty="0" err="1" smtClean="0">
                <a:solidFill>
                  <a:schemeClr val="bg1"/>
                </a:solidFill>
              </a:rPr>
              <a:t>Semantic</a:t>
            </a:r>
            <a:r>
              <a:rPr lang="es-ES" sz="2400" b="1" dirty="0" smtClean="0">
                <a:solidFill>
                  <a:schemeClr val="bg1"/>
                </a:solidFill>
              </a:rPr>
              <a:t> Web </a:t>
            </a:r>
            <a:r>
              <a:rPr lang="es-ES" sz="2400" b="1" dirty="0" err="1" smtClean="0">
                <a:solidFill>
                  <a:schemeClr val="bg1"/>
                </a:solidFill>
              </a:rPr>
              <a:t>technologies</a:t>
            </a:r>
            <a:endParaRPr lang="en-US" sz="2400" b="1" dirty="0" smtClean="0">
              <a:solidFill>
                <a:schemeClr val="bg1"/>
              </a:solidFill>
            </a:endParaRPr>
          </a:p>
          <a:p>
            <a:pPr>
              <a:buFont typeface="Arial" pitchFamily="34" charset="0"/>
              <a:buChar char="•"/>
            </a:pPr>
            <a:endParaRPr lang="en-US" sz="2400" b="1" dirty="0" smtClean="0">
              <a:solidFill>
                <a:schemeClr val="bg1"/>
              </a:solidFill>
            </a:endParaRPr>
          </a:p>
          <a:p>
            <a:pPr marL="914400" lvl="1" indent="-457200">
              <a:buFont typeface="Arial" pitchFamily="34" charset="0"/>
              <a:buChar char="•"/>
            </a:pPr>
            <a:r>
              <a:rPr lang="en-US" sz="2400" b="1" dirty="0" smtClean="0">
                <a:solidFill>
                  <a:schemeClr val="bg1"/>
                </a:solidFill>
              </a:rPr>
              <a:t>Taxonomy of energy related data</a:t>
            </a:r>
          </a:p>
          <a:p>
            <a:pPr marL="914400" lvl="1" indent="-457200">
              <a:buFont typeface="Arial" pitchFamily="34" charset="0"/>
              <a:buChar char="•"/>
            </a:pPr>
            <a:r>
              <a:rPr lang="en-US" sz="2400" b="1" dirty="0" smtClean="0">
                <a:solidFill>
                  <a:schemeClr val="bg1"/>
                </a:solidFill>
              </a:rPr>
              <a:t>Ontology representing a building energy model</a:t>
            </a:r>
          </a:p>
          <a:p>
            <a:pPr marL="914400" lvl="1" indent="-457200">
              <a:buFont typeface="Arial" pitchFamily="34" charset="0"/>
              <a:buChar char="•"/>
            </a:pPr>
            <a:r>
              <a:rPr lang="en-US" sz="2400" b="1" dirty="0" smtClean="0">
                <a:solidFill>
                  <a:schemeClr val="bg1"/>
                </a:solidFill>
              </a:rPr>
              <a:t>On-line application focused on specific user profiles </a:t>
            </a:r>
          </a:p>
          <a:p>
            <a:pPr marL="158265" indent="-158265">
              <a:buFontTx/>
              <a:buChar cha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 have devised and implemented a methodology to create a semantic-based energy information system with the objective of interlinking multiple sources of data along the different stages of the building life cycle. The design of the system starts with the analysis of the current needs about energy information at the specific stages of the building life cycle and continues with the modelling of the interactions between users, data and the activities by means of use cases. Use cases encapsulate the specification requirements and the underlying energy model. The energy model is later formalized as an ontology that can be defined as a formal shared vocabulary that facilitates data access to users from different domains, operating at different phases of the building life cycle.</a:t>
            </a:r>
            <a:endParaRPr lang="es-ES" sz="1200" kern="1200" dirty="0" smtClean="0">
              <a:solidFill>
                <a:schemeClr val="tx1"/>
              </a:solidFill>
              <a:latin typeface="+mn-lt"/>
              <a:ea typeface="+mn-ea"/>
              <a:cs typeface="+mn-cs"/>
            </a:endParaRPr>
          </a:p>
          <a:p>
            <a:endParaRPr lang="es-ES" dirty="0" smtClean="0"/>
          </a:p>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2</a:t>
            </a:fld>
            <a:endParaRPr lang="es-ES"/>
          </a:p>
        </p:txBody>
      </p:sp>
    </p:spTree>
    <p:extLst>
      <p:ext uri="{BB962C8B-B14F-4D97-AF65-F5344CB8AC3E}">
        <p14:creationId xmlns="" xmlns:p14="http://schemas.microsoft.com/office/powerpoint/2010/main" val="160413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3</a:t>
            </a:fld>
            <a:endParaRPr lang="es-ES"/>
          </a:p>
        </p:txBody>
      </p:sp>
    </p:spTree>
    <p:extLst>
      <p:ext uri="{BB962C8B-B14F-4D97-AF65-F5344CB8AC3E}">
        <p14:creationId xmlns="" xmlns:p14="http://schemas.microsoft.com/office/powerpoint/2010/main" val="352502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28D6BAFF-DEA8-477B-A32A-E3F5EBAF1DA3}" type="slidenum">
              <a:rPr lang="es-ES" smtClean="0"/>
              <a:pPr/>
              <a:t>4</a:t>
            </a:fld>
            <a:endParaRPr lang="es-ES"/>
          </a:p>
        </p:txBody>
      </p:sp>
    </p:spTree>
    <p:extLst>
      <p:ext uri="{BB962C8B-B14F-4D97-AF65-F5344CB8AC3E}">
        <p14:creationId xmlns="" xmlns:p14="http://schemas.microsoft.com/office/powerpoint/2010/main" val="2140203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8_Título y objetos">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opics">
    <p:spTree>
      <p:nvGrpSpPr>
        <p:cNvPr id="1" name=""/>
        <p:cNvGrpSpPr/>
        <p:nvPr/>
      </p:nvGrpSpPr>
      <p:grpSpPr>
        <a:xfrm>
          <a:off x="0" y="0"/>
          <a:ext cx="0" cy="0"/>
          <a:chOff x="0" y="0"/>
          <a:chExt cx="0" cy="0"/>
        </a:xfrm>
      </p:grpSpPr>
      <p:sp>
        <p:nvSpPr>
          <p:cNvPr id="21" name="20 Marcador de texto"/>
          <p:cNvSpPr>
            <a:spLocks noGrp="1"/>
          </p:cNvSpPr>
          <p:nvPr>
            <p:ph type="body" sz="quarter" idx="12"/>
          </p:nvPr>
        </p:nvSpPr>
        <p:spPr>
          <a:xfrm>
            <a:off x="179512" y="692696"/>
            <a:ext cx="6984776" cy="4680520"/>
          </a:xfrm>
          <a:prstGeom prst="rect">
            <a:avLst/>
          </a:prstGeom>
        </p:spPr>
        <p:txBody>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8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noProof="0" dirty="0" err="1" smtClean="0"/>
              <a:t>Haga</a:t>
            </a:r>
            <a:r>
              <a:rPr lang="en-US" noProof="0" dirty="0" smtClean="0"/>
              <a:t> </a:t>
            </a:r>
            <a:r>
              <a:rPr lang="en-US" noProof="0" dirty="0" err="1" smtClean="0"/>
              <a:t>clic</a:t>
            </a:r>
            <a:r>
              <a:rPr lang="en-US" noProof="0" dirty="0" smtClean="0"/>
              <a:t> </a:t>
            </a:r>
            <a:r>
              <a:rPr lang="en-US" noProof="0" dirty="0" err="1" smtClean="0"/>
              <a:t>para</a:t>
            </a:r>
            <a:r>
              <a:rPr lang="en-US" noProof="0" dirty="0" smtClean="0"/>
              <a:t> </a:t>
            </a:r>
            <a:r>
              <a:rPr lang="en-US" noProof="0" dirty="0" err="1" smtClean="0"/>
              <a:t>modificar</a:t>
            </a:r>
            <a:r>
              <a:rPr lang="en-US" noProof="0" dirty="0" smtClean="0"/>
              <a:t> el </a:t>
            </a:r>
            <a:r>
              <a:rPr lang="en-US" noProof="0" dirty="0" err="1" smtClean="0"/>
              <a:t>estilo</a:t>
            </a:r>
            <a:r>
              <a:rPr lang="en-US" noProof="0" dirty="0" smtClean="0"/>
              <a:t> de </a:t>
            </a:r>
            <a:r>
              <a:rPr lang="en-US" noProof="0" dirty="0" err="1" smtClean="0"/>
              <a:t>texto</a:t>
            </a:r>
            <a:r>
              <a:rPr lang="en-US" noProof="0" dirty="0" smtClean="0"/>
              <a:t> del </a:t>
            </a:r>
            <a:r>
              <a:rPr lang="en-US" noProof="0" dirty="0" err="1" smtClean="0"/>
              <a:t>patrón</a:t>
            </a:r>
            <a:endParaRPr lang="en-US" noProof="0" dirty="0" smtClean="0"/>
          </a:p>
          <a:p>
            <a:pPr lvl="1"/>
            <a:r>
              <a:rPr lang="en-US" noProof="0" dirty="0" smtClean="0"/>
              <a:t>Segundo </a:t>
            </a:r>
            <a:r>
              <a:rPr lang="en-US" noProof="0" dirty="0" err="1" smtClean="0"/>
              <a:t>nivel</a:t>
            </a:r>
            <a:endParaRPr lang="en-US" noProof="0" dirty="0" smtClean="0"/>
          </a:p>
          <a:p>
            <a:pPr lvl="2"/>
            <a:r>
              <a:rPr lang="en-US" noProof="0" dirty="0" err="1" smtClean="0"/>
              <a:t>Tercer</a:t>
            </a:r>
            <a:r>
              <a:rPr lang="en-US" noProof="0" dirty="0" smtClean="0"/>
              <a:t> </a:t>
            </a:r>
            <a:r>
              <a:rPr lang="en-US" noProof="0" dirty="0" err="1" smtClean="0"/>
              <a:t>nivel</a:t>
            </a:r>
            <a:endParaRPr lang="en-US" noProof="0" dirty="0" smtClean="0"/>
          </a:p>
          <a:p>
            <a:pPr lvl="3"/>
            <a:r>
              <a:rPr lang="en-US" noProof="0" dirty="0" smtClean="0"/>
              <a:t>Cuarto </a:t>
            </a:r>
            <a:r>
              <a:rPr lang="en-US" noProof="0" dirty="0" err="1" smtClean="0"/>
              <a:t>nivel</a:t>
            </a:r>
            <a:endParaRPr lang="en-US" noProof="0" dirty="0" smtClean="0"/>
          </a:p>
          <a:p>
            <a:pPr lvl="4"/>
            <a:r>
              <a:rPr lang="en-US" noProof="0" dirty="0" err="1" smtClean="0"/>
              <a:t>Quinto</a:t>
            </a:r>
            <a:r>
              <a:rPr lang="en-US" noProof="0" dirty="0" smtClean="0"/>
              <a:t> </a:t>
            </a:r>
            <a:r>
              <a:rPr lang="en-US" noProof="0" dirty="0" err="1" smtClean="0"/>
              <a:t>nivel</a:t>
            </a:r>
            <a:endParaRPr lang="en-US" noProof="0" dirty="0"/>
          </a:p>
        </p:txBody>
      </p:sp>
      <p:sp>
        <p:nvSpPr>
          <p:cNvPr id="8" name="16 Marcador de texto"/>
          <p:cNvSpPr>
            <a:spLocks noGrp="1"/>
          </p:cNvSpPr>
          <p:nvPr>
            <p:ph type="body" sz="quarter" idx="15"/>
          </p:nvPr>
        </p:nvSpPr>
        <p:spPr>
          <a:xfrm>
            <a:off x="166812" y="8656"/>
            <a:ext cx="8977188" cy="324000"/>
          </a:xfrm>
          <a:prstGeom prst="rect">
            <a:avLst/>
          </a:prstGeom>
        </p:spPr>
        <p:txBody>
          <a:bodyPr/>
          <a:lstStyle>
            <a:lvl1pPr>
              <a:buNone/>
              <a:defRPr lang="es-ES" sz="1600" b="1" kern="1200" cap="all" baseline="0" dirty="0" smtClean="0">
                <a:solidFill>
                  <a:schemeClr val="bg1">
                    <a:lumMod val="95000"/>
                  </a:schemeClr>
                </a:solidFill>
                <a:latin typeface="Arial" pitchFamily="34" charset="0"/>
                <a:ea typeface="+mn-ea"/>
                <a:cs typeface="Arial" pitchFamily="34" charset="0"/>
              </a:defRPr>
            </a:lvl1pPr>
          </a:lstStyle>
          <a:p>
            <a:pPr lvl="0"/>
            <a:r>
              <a:rPr lang="es-ES" noProof="0" smtClean="0"/>
              <a:t>Haga clic para modificar el estilo de texto del patrón</a:t>
            </a:r>
          </a:p>
        </p:txBody>
      </p:sp>
      <p:sp>
        <p:nvSpPr>
          <p:cNvPr id="5" name="16 Marcador de texto"/>
          <p:cNvSpPr>
            <a:spLocks noGrp="1"/>
          </p:cNvSpPr>
          <p:nvPr>
            <p:ph type="body" sz="quarter" idx="16"/>
          </p:nvPr>
        </p:nvSpPr>
        <p:spPr>
          <a:xfrm>
            <a:off x="8265736" y="6563444"/>
            <a:ext cx="1080000" cy="414387"/>
          </a:xfrm>
          <a:prstGeom prst="rect">
            <a:avLst/>
          </a:prstGeom>
        </p:spPr>
        <p:txBody>
          <a:bodyPr/>
          <a:lstStyle>
            <a:lvl1pPr>
              <a:buNone/>
              <a:defRPr lang="es-ES" sz="1100" b="1" kern="1200" dirty="0" smtClean="0">
                <a:solidFill>
                  <a:schemeClr val="bg1"/>
                </a:solidFill>
                <a:latin typeface="+mn-lt"/>
                <a:ea typeface="+mn-ea"/>
                <a:cs typeface="+mn-cs"/>
              </a:defRPr>
            </a:lvl1pPr>
          </a:lstStyle>
          <a:p>
            <a:pPr lvl="0"/>
            <a:r>
              <a:rPr lang="es-ES" smtClean="0"/>
              <a:t>Haga clic para modificar el estilo de texto del patrón</a:t>
            </a:r>
          </a:p>
        </p:txBody>
      </p:sp>
    </p:spTree>
    <p:extLst>
      <p:ext uri="{BB962C8B-B14F-4D97-AF65-F5344CB8AC3E}">
        <p14:creationId xmlns="" xmlns:p14="http://schemas.microsoft.com/office/powerpoint/2010/main" val="775918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8" name="7 Marcador de pie de página"/>
          <p:cNvSpPr>
            <a:spLocks noGrp="1"/>
          </p:cNvSpPr>
          <p:nvPr>
            <p:ph type="ftr" sz="quarter" idx="11"/>
          </p:nvPr>
        </p:nvSpPr>
        <p:spPr/>
        <p:txBody>
          <a:bodyPr/>
          <a:lstStyle/>
          <a:p>
            <a:endParaRPr lang="es-ES">
              <a:solidFill>
                <a:prstClr val="black">
                  <a:tint val="75000"/>
                </a:prstClr>
              </a:solidFill>
            </a:endParaRPr>
          </a:p>
        </p:txBody>
      </p:sp>
      <p:sp>
        <p:nvSpPr>
          <p:cNvPr id="9" name="8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4" name="3 Marcador de pie de página"/>
          <p:cNvSpPr>
            <a:spLocks noGrp="1"/>
          </p:cNvSpPr>
          <p:nvPr>
            <p:ph type="ftr" sz="quarter" idx="11"/>
          </p:nvPr>
        </p:nvSpPr>
        <p:spPr/>
        <p:txBody>
          <a:bodyPr/>
          <a:lstStyle/>
          <a:p>
            <a:endParaRPr lang="es-ES">
              <a:solidFill>
                <a:prstClr val="black">
                  <a:tint val="75000"/>
                </a:prstClr>
              </a:solidFill>
            </a:endParaRPr>
          </a:p>
        </p:txBody>
      </p:sp>
      <p:sp>
        <p:nvSpPr>
          <p:cNvPr id="5" name="4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3" name="2 Marcador de pie de página"/>
          <p:cNvSpPr>
            <a:spLocks noGrp="1"/>
          </p:cNvSpPr>
          <p:nvPr>
            <p:ph type="ftr" sz="quarter" idx="11"/>
          </p:nvPr>
        </p:nvSpPr>
        <p:spPr/>
        <p:txBody>
          <a:bodyPr/>
          <a:lstStyle/>
          <a:p>
            <a:endParaRPr lang="es-ES">
              <a:solidFill>
                <a:prstClr val="black">
                  <a:tint val="75000"/>
                </a:prstClr>
              </a:solidFill>
            </a:endParaRPr>
          </a:p>
        </p:txBody>
      </p:sp>
      <p:sp>
        <p:nvSpPr>
          <p:cNvPr id="4" name="3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6" name="5 Marcador de pie de página"/>
          <p:cNvSpPr>
            <a:spLocks noGrp="1"/>
          </p:cNvSpPr>
          <p:nvPr>
            <p:ph type="ftr" sz="quarter" idx="11"/>
          </p:nvPr>
        </p:nvSpPr>
        <p:spPr/>
        <p:txBody>
          <a:bodyPr/>
          <a:lstStyle/>
          <a:p>
            <a:endParaRPr lang="es-ES">
              <a:solidFill>
                <a:prstClr val="black">
                  <a:tint val="75000"/>
                </a:prstClr>
              </a:solidFill>
            </a:endParaRPr>
          </a:p>
        </p:txBody>
      </p:sp>
      <p:sp>
        <p:nvSpPr>
          <p:cNvPr id="7" name="6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11"/>
          </p:nvPr>
        </p:nvSpPr>
        <p:spPr/>
        <p:txBody>
          <a:bodyPr/>
          <a:lstStyle/>
          <a:p>
            <a:endParaRPr lang="es-ES">
              <a:solidFill>
                <a:prstClr val="black">
                  <a:tint val="75000"/>
                </a:prstClr>
              </a:solidFill>
            </a:endParaRPr>
          </a:p>
        </p:txBody>
      </p:sp>
      <p:sp>
        <p:nvSpPr>
          <p:cNvPr id="6" name="5 Marcador de número de diapositiva"/>
          <p:cNvSpPr>
            <a:spLocks noGrp="1"/>
          </p:cNvSpPr>
          <p:nvPr>
            <p:ph type="sldNum" sz="quarter" idx="12"/>
          </p:nvPr>
        </p:nvSpPr>
        <p:spPr/>
        <p:txBody>
          <a:body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715B756-83AE-4BBA-9B96-CB2914A5B179}" type="datetimeFigureOut">
              <a:rPr lang="es-ES" smtClean="0"/>
              <a:pPr/>
              <a:t>18/02/2016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DDE5BBD-E2E6-488D-AA61-CD98ED4BC562}"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15B756-83AE-4BBA-9B96-CB2914A5B179}" type="datetimeFigureOut">
              <a:rPr lang="es-ES" smtClean="0"/>
              <a:pPr/>
              <a:t>18/02/2016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E5BBD-E2E6-488D-AA61-CD98ED4BC562}"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 id="2147483667" r:id="rId13"/>
    <p:sldLayoutId id="2147483669"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6CE35-58ED-4001-8C5F-E8B6D57C4028}" type="datetimeFigureOut">
              <a:rPr lang="es-ES" smtClean="0">
                <a:solidFill>
                  <a:prstClr val="black">
                    <a:tint val="75000"/>
                  </a:prstClr>
                </a:solidFill>
              </a:rPr>
              <a:pPr/>
              <a:t>18/02/2016</a:t>
            </a:fld>
            <a:endParaRPr lang="es-ES">
              <a:solidFill>
                <a:prstClr val="black">
                  <a:tint val="75000"/>
                </a:prstClr>
              </a:solidFill>
            </a:endParaRP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solidFill>
                <a:prstClr val="black">
                  <a:tint val="75000"/>
                </a:prstClr>
              </a:solidFill>
            </a:endParaRP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68D7F8-FEBD-4CF9-A9B4-A633F55A367B}" type="slidenum">
              <a:rPr lang="es-ES" smtClean="0">
                <a:solidFill>
                  <a:prstClr val="black">
                    <a:tint val="75000"/>
                  </a:prstClr>
                </a:solidFill>
              </a:rPr>
              <a:pPr/>
              <a:t>‹Nº›</a:t>
            </a:fld>
            <a:endParaRPr lang="es-E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434"/>
        </a:solidFill>
        <a:effectLst/>
      </p:bgPr>
    </p:bg>
    <p:spTree>
      <p:nvGrpSpPr>
        <p:cNvPr id="1" name=""/>
        <p:cNvGrpSpPr/>
        <p:nvPr/>
      </p:nvGrpSpPr>
      <p:grpSpPr>
        <a:xfrm>
          <a:off x="0" y="0"/>
          <a:ext cx="0" cy="0"/>
          <a:chOff x="0" y="0"/>
          <a:chExt cx="0" cy="0"/>
        </a:xfrm>
      </p:grpSpPr>
      <p:sp>
        <p:nvSpPr>
          <p:cNvPr id="5" name="4 Rectángulo"/>
          <p:cNvSpPr/>
          <p:nvPr/>
        </p:nvSpPr>
        <p:spPr>
          <a:xfrm>
            <a:off x="323528" y="4711784"/>
            <a:ext cx="8208912" cy="2308324"/>
          </a:xfrm>
          <a:prstGeom prst="rect">
            <a:avLst/>
          </a:prstGeom>
        </p:spPr>
        <p:txBody>
          <a:bodyPr wrap="square">
            <a:spAutoFit/>
          </a:bodyPr>
          <a:lstStyle/>
          <a:p>
            <a:r>
              <a:rPr lang="en-US" sz="2400" dirty="0" smtClean="0">
                <a:solidFill>
                  <a:prstClr val="white"/>
                </a:solidFill>
              </a:rPr>
              <a:t>Álvaro Sicilia</a:t>
            </a:r>
            <a:endParaRPr lang="en-US" sz="2400" dirty="0">
              <a:solidFill>
                <a:prstClr val="white"/>
              </a:solidFill>
            </a:endParaRPr>
          </a:p>
          <a:p>
            <a:r>
              <a:rPr lang="en-US" sz="2400" dirty="0" smtClean="0">
                <a:solidFill>
                  <a:prstClr val="white"/>
                </a:solidFill>
              </a:rPr>
              <a:t>ARC </a:t>
            </a:r>
            <a:r>
              <a:rPr lang="en-US" sz="2400" dirty="0">
                <a:solidFill>
                  <a:prstClr val="white"/>
                </a:solidFill>
              </a:rPr>
              <a:t>Engineering and Architecture La </a:t>
            </a:r>
            <a:r>
              <a:rPr lang="en-US" sz="2400" dirty="0" smtClean="0">
                <a:solidFill>
                  <a:prstClr val="white"/>
                </a:solidFill>
              </a:rPr>
              <a:t>Salle</a:t>
            </a:r>
          </a:p>
          <a:p>
            <a:r>
              <a:rPr lang="en-US" sz="2400" dirty="0" smtClean="0">
                <a:solidFill>
                  <a:prstClr val="white"/>
                </a:solidFill>
              </a:rPr>
              <a:t>Ramon </a:t>
            </a:r>
            <a:r>
              <a:rPr lang="en-US" sz="2400" dirty="0" err="1" smtClean="0">
                <a:solidFill>
                  <a:prstClr val="white"/>
                </a:solidFill>
              </a:rPr>
              <a:t>Llull</a:t>
            </a:r>
            <a:r>
              <a:rPr lang="en-US" sz="2400" dirty="0" smtClean="0">
                <a:solidFill>
                  <a:prstClr val="white"/>
                </a:solidFill>
              </a:rPr>
              <a:t> University, Barcelona, Spain</a:t>
            </a:r>
            <a:endParaRPr lang="en-US" sz="2400" dirty="0">
              <a:solidFill>
                <a:prstClr val="white"/>
              </a:solidFill>
            </a:endParaRPr>
          </a:p>
          <a:p>
            <a:r>
              <a:rPr lang="en-US" sz="2400" dirty="0">
                <a:solidFill>
                  <a:prstClr val="white"/>
                </a:solidFill>
              </a:rPr>
              <a:t>www.salleurl.edu/arc</a:t>
            </a:r>
          </a:p>
          <a:p>
            <a:r>
              <a:rPr lang="en-US" sz="2400" dirty="0">
                <a:solidFill>
                  <a:prstClr val="white"/>
                </a:solidFill>
              </a:rPr>
              <a:t> </a:t>
            </a:r>
          </a:p>
          <a:p>
            <a:endParaRPr lang="en-US" sz="2400" dirty="0">
              <a:solidFill>
                <a:prstClr val="white"/>
              </a:solidFill>
            </a:endParaRPr>
          </a:p>
        </p:txBody>
      </p:sp>
      <p:sp>
        <p:nvSpPr>
          <p:cNvPr id="6" name="5 Rectángulo"/>
          <p:cNvSpPr/>
          <p:nvPr/>
        </p:nvSpPr>
        <p:spPr>
          <a:xfrm>
            <a:off x="251520" y="404664"/>
            <a:ext cx="8892480" cy="830997"/>
          </a:xfrm>
          <a:prstGeom prst="rect">
            <a:avLst/>
          </a:prstGeom>
        </p:spPr>
        <p:txBody>
          <a:bodyPr wrap="square">
            <a:spAutoFit/>
          </a:bodyPr>
          <a:lstStyle/>
          <a:p>
            <a:pPr fontAlgn="base"/>
            <a:r>
              <a:rPr lang="en-US" sz="2400" b="1" dirty="0" smtClean="0">
                <a:solidFill>
                  <a:prstClr val="white"/>
                </a:solidFill>
                <a:latin typeface="Arial Narrow" pitchFamily="34" charset="0"/>
              </a:rPr>
              <a:t>Red </a:t>
            </a:r>
            <a:r>
              <a:rPr lang="en-US" sz="2400" b="1" dirty="0" err="1" smtClean="0">
                <a:solidFill>
                  <a:prstClr val="white"/>
                </a:solidFill>
                <a:latin typeface="Arial Narrow" pitchFamily="34" charset="0"/>
              </a:rPr>
              <a:t>Temática</a:t>
            </a:r>
            <a:r>
              <a:rPr lang="en-US" sz="2400" b="1" dirty="0" smtClean="0">
                <a:solidFill>
                  <a:prstClr val="white"/>
                </a:solidFill>
                <a:latin typeface="Arial Narrow" pitchFamily="34" charset="0"/>
              </a:rPr>
              <a:t> Española de Open Data y Smart Cities</a:t>
            </a:r>
          </a:p>
          <a:p>
            <a:pPr fontAlgn="base"/>
            <a:endParaRPr lang="en-US" sz="2400" b="1" dirty="0">
              <a:solidFill>
                <a:prstClr val="white"/>
              </a:solidFill>
              <a:latin typeface="Arial Narrow" pitchFamily="34" charset="0"/>
            </a:endParaRPr>
          </a:p>
        </p:txBody>
      </p:sp>
      <p:sp>
        <p:nvSpPr>
          <p:cNvPr id="7" name="6 Rectángulo"/>
          <p:cNvSpPr/>
          <p:nvPr/>
        </p:nvSpPr>
        <p:spPr>
          <a:xfrm>
            <a:off x="179512" y="1859340"/>
            <a:ext cx="8964488" cy="2400657"/>
          </a:xfrm>
          <a:prstGeom prst="rect">
            <a:avLst/>
          </a:prstGeom>
        </p:spPr>
        <p:txBody>
          <a:bodyPr wrap="square">
            <a:spAutoFit/>
          </a:bodyPr>
          <a:lstStyle/>
          <a:p>
            <a:pPr>
              <a:lnSpc>
                <a:spcPct val="150000"/>
              </a:lnSpc>
            </a:pPr>
            <a:r>
              <a:rPr lang="en-GB" sz="2800" b="1" i="1" dirty="0">
                <a:solidFill>
                  <a:srgbClr val="FFFF00"/>
                </a:solidFill>
              </a:rPr>
              <a:t>ARC Engineering and Architecture La </a:t>
            </a:r>
            <a:r>
              <a:rPr lang="en-GB" sz="2800" b="1" i="1" dirty="0" smtClean="0">
                <a:solidFill>
                  <a:srgbClr val="FFFF00"/>
                </a:solidFill>
              </a:rPr>
              <a:t>Salle:</a:t>
            </a:r>
          </a:p>
          <a:p>
            <a:pPr>
              <a:lnSpc>
                <a:spcPct val="150000"/>
              </a:lnSpc>
            </a:pPr>
            <a:r>
              <a:rPr lang="en-US" sz="3600" b="1" dirty="0" smtClean="0">
                <a:solidFill>
                  <a:srgbClr val="FFFF00"/>
                </a:solidFill>
              </a:rPr>
              <a:t>ENERGY INFORMATION SYSTEMS for DECISION MAKING</a:t>
            </a:r>
            <a:endParaRPr lang="en-US" sz="4400" b="1" dirty="0">
              <a:solidFill>
                <a:srgbClr val="FFFF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a:picLocks noChangeAspect="1"/>
          </p:cNvPicPr>
          <p:nvPr/>
        </p:nvPicPr>
        <p:blipFill rotWithShape="1">
          <a:blip r:embed="rId3" cstate="print"/>
          <a:srcRect l="11586" t="20573" r="12721" b="-1201"/>
          <a:stretch/>
        </p:blipFill>
        <p:spPr>
          <a:xfrm>
            <a:off x="540432" y="39908"/>
            <a:ext cx="7920000" cy="6485436"/>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 xmlns:p14="http://schemas.microsoft.com/office/powerpoint/2010/main" val="30426865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p:cNvPicPr>
            <a:picLocks noChangeAspect="1"/>
          </p:cNvPicPr>
          <p:nvPr/>
        </p:nvPicPr>
        <p:blipFill rotWithShape="1">
          <a:blip r:embed="rId3" cstate="print"/>
          <a:srcRect l="16201" t="6926" r="12721" b="23614"/>
          <a:stretch/>
        </p:blipFill>
        <p:spPr>
          <a:xfrm>
            <a:off x="611560" y="260648"/>
            <a:ext cx="7920000" cy="594999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 xmlns:p14="http://schemas.microsoft.com/office/powerpoint/2010/main" val="2987663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p:cNvPicPr>
            <a:picLocks noChangeAspect="1"/>
          </p:cNvPicPr>
          <p:nvPr/>
        </p:nvPicPr>
        <p:blipFill rotWithShape="1">
          <a:blip r:embed="rId3" cstate="print">
            <a:extLst>
              <a:ext uri="{28A0092B-C50C-407E-A947-70E740481C1C}">
                <a14:useLocalDpi xmlns="" xmlns:a14="http://schemas.microsoft.com/office/drawing/2010/main" val="0"/>
              </a:ext>
            </a:extLst>
          </a:blip>
          <a:srcRect t="521"/>
          <a:stretch/>
        </p:blipFill>
        <p:spPr>
          <a:xfrm>
            <a:off x="179512" y="188640"/>
            <a:ext cx="5709315" cy="4543637"/>
          </a:xfrm>
          <a:prstGeom prst="rect">
            <a:avLst/>
          </a:prstGeom>
          <a:effectLst>
            <a:outerShdw blurRad="50800" dist="38100" dir="5400000" algn="t" rotWithShape="0">
              <a:prstClr val="black">
                <a:alpha val="40000"/>
              </a:prstClr>
            </a:outerShdw>
          </a:effectLst>
        </p:spPr>
      </p:pic>
      <p:pic>
        <p:nvPicPr>
          <p:cNvPr id="5" name="Imagen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411760" y="2249488"/>
            <a:ext cx="6449554" cy="4608512"/>
          </a:xfrm>
          <a:prstGeom prst="rect">
            <a:avLst/>
          </a:prstGeom>
          <a:effectLst>
            <a:outerShdw blurRad="50800" dist="38100" dir="5400000" algn="t" rotWithShape="0">
              <a:prstClr val="black">
                <a:alpha val="40000"/>
              </a:prstClr>
            </a:outerShdw>
          </a:effectLst>
        </p:spPr>
      </p:pic>
      <p:sp>
        <p:nvSpPr>
          <p:cNvPr id="54" name="9 CuadroTexto"/>
          <p:cNvSpPr txBox="1"/>
          <p:nvPr/>
        </p:nvSpPr>
        <p:spPr>
          <a:xfrm>
            <a:off x="5652120" y="0"/>
            <a:ext cx="3483024" cy="3573016"/>
          </a:xfrm>
          <a:prstGeom prst="rect">
            <a:avLst/>
          </a:prstGeom>
          <a:solidFill>
            <a:schemeClr val="bg1">
              <a:alpha val="92000"/>
            </a:schemeClr>
          </a:solidFill>
          <a:ln>
            <a:noFill/>
          </a:ln>
        </p:spPr>
        <p:txBody>
          <a:bodyPr wrap="square" lIns="180000" tIns="288000" rIns="108000" bIns="180000" rtlCol="0">
            <a:noAutofit/>
          </a:bodyPr>
          <a:lstStyle/>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EECITIES is a provider of energy analysis services to support the planning of energy efficient cities.</a:t>
            </a:r>
          </a:p>
          <a:p>
            <a:pPr marL="342900" indent="-342900">
              <a:buBlip>
                <a:blip r:embed="rId5"/>
              </a:buBlip>
            </a:pPr>
            <a:endParaRPr lang="en-GB" i="1" kern="0" dirty="0">
              <a:solidFill>
                <a:srgbClr val="2598B8"/>
              </a:solidFill>
              <a:latin typeface="Lato Heavy" panose="020F0902020204030203" pitchFamily="34" charset="0"/>
              <a:cs typeface="Lato Heavy" panose="020F0902020204030203" pitchFamily="34" charset="0"/>
            </a:endParaRPr>
          </a:p>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The services are based on the technologies developed in the SEMANCO project co-funded by the 7th Framework Programme 2011-14.</a:t>
            </a:r>
          </a:p>
          <a:p>
            <a:endParaRPr lang="en-GB" kern="0" dirty="0">
              <a:solidFill>
                <a:prstClr val="white"/>
              </a:solidFill>
              <a:latin typeface="Lato" panose="020F0502020204030203" pitchFamily="34" charset="0"/>
              <a:cs typeface="Lato" panose="020F0502020204030203" pitchFamily="34" charset="0"/>
            </a:endParaRPr>
          </a:p>
        </p:txBody>
      </p:sp>
    </p:spTree>
    <p:extLst>
      <p:ext uri="{BB962C8B-B14F-4D97-AF65-F5344CB8AC3E}">
        <p14:creationId xmlns="" xmlns:p14="http://schemas.microsoft.com/office/powerpoint/2010/main" val="221683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cstate="print">
            <a:extLst>
              <a:ext uri="{28A0092B-C50C-407E-A947-70E740481C1C}">
                <a14:useLocalDpi xmlns="" xmlns:a14="http://schemas.microsoft.com/office/drawing/2010/main" val="0"/>
              </a:ext>
            </a:extLst>
          </a:blip>
          <a:srcRect b="12012"/>
          <a:stretch/>
        </p:blipFill>
        <p:spPr>
          <a:xfrm>
            <a:off x="97442" y="3484959"/>
            <a:ext cx="4483469" cy="3155937"/>
          </a:xfrm>
          <a:prstGeom prst="rect">
            <a:avLst/>
          </a:prstGeom>
          <a:effectLst>
            <a:outerShdw blurRad="50800" dist="38100" dir="5400000" algn="t" rotWithShape="0">
              <a:prstClr val="black">
                <a:alpha val="40000"/>
              </a:prstClr>
            </a:outerShdw>
          </a:effectLst>
        </p:spPr>
      </p:pic>
      <p:pic>
        <p:nvPicPr>
          <p:cNvPr id="6" name="Imagen 5"/>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652919" y="3484959"/>
            <a:ext cx="4420152" cy="3155937"/>
          </a:xfrm>
          <a:prstGeom prst="rect">
            <a:avLst/>
          </a:prstGeom>
          <a:effectLst>
            <a:outerShdw blurRad="50800" dist="38100" dir="5400000" algn="t" rotWithShape="0">
              <a:prstClr val="black">
                <a:alpha val="40000"/>
              </a:prstClr>
            </a:outerShdw>
          </a:effectLst>
        </p:spPr>
      </p:pic>
      <p:pic>
        <p:nvPicPr>
          <p:cNvPr id="7" name="Imagen 6"/>
          <p:cNvPicPr>
            <a:picLocks noChangeAspect="1"/>
          </p:cNvPicPr>
          <p:nvPr/>
        </p:nvPicPr>
        <p:blipFill rotWithShape="1">
          <a:blip r:embed="rId4" cstate="print">
            <a:extLst>
              <a:ext uri="{28A0092B-C50C-407E-A947-70E740481C1C}">
                <a14:useLocalDpi xmlns="" xmlns:a14="http://schemas.microsoft.com/office/drawing/2010/main" val="0"/>
              </a:ext>
            </a:extLst>
          </a:blip>
          <a:srcRect b="12356"/>
          <a:stretch/>
        </p:blipFill>
        <p:spPr>
          <a:xfrm>
            <a:off x="4663777" y="160178"/>
            <a:ext cx="4398437" cy="3083954"/>
          </a:xfrm>
          <a:prstGeom prst="rect">
            <a:avLst/>
          </a:prstGeom>
          <a:effectLst>
            <a:outerShdw blurRad="50800" dist="38100" dir="5400000" algn="t" rotWithShape="0">
              <a:prstClr val="black">
                <a:alpha val="40000"/>
              </a:prstClr>
            </a:outerShdw>
          </a:effectLst>
        </p:spPr>
      </p:pic>
      <p:pic>
        <p:nvPicPr>
          <p:cNvPr id="8" name="Imagen 7"/>
          <p:cNvPicPr>
            <a:picLocks noChangeAspect="1"/>
          </p:cNvPicPr>
          <p:nvPr/>
        </p:nvPicPr>
        <p:blipFill rotWithShape="1">
          <a:blip r:embed="rId5" cstate="print">
            <a:extLst>
              <a:ext uri="{28A0092B-C50C-407E-A947-70E740481C1C}">
                <a14:useLocalDpi xmlns="" xmlns:a14="http://schemas.microsoft.com/office/drawing/2010/main" val="0"/>
              </a:ext>
            </a:extLst>
          </a:blip>
          <a:srcRect b="14018"/>
          <a:stretch/>
        </p:blipFill>
        <p:spPr>
          <a:xfrm>
            <a:off x="88096" y="160176"/>
            <a:ext cx="4483469" cy="3083954"/>
          </a:xfrm>
          <a:prstGeom prst="rect">
            <a:avLst/>
          </a:prstGeom>
          <a:effectLst>
            <a:outerShdw blurRad="50800" dist="38100" dir="5400000" algn="t" rotWithShape="0">
              <a:prstClr val="black">
                <a:alpha val="40000"/>
              </a:prstClr>
            </a:outerShdw>
          </a:effectLst>
        </p:spPr>
      </p:pic>
      <p:sp>
        <p:nvSpPr>
          <p:cNvPr id="9" name="9 CuadroTexto"/>
          <p:cNvSpPr txBox="1"/>
          <p:nvPr/>
        </p:nvSpPr>
        <p:spPr>
          <a:xfrm>
            <a:off x="4652920" y="4880800"/>
            <a:ext cx="442015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CLUSTER VIEW</a:t>
            </a:r>
          </a:p>
        </p:txBody>
      </p:sp>
      <p:sp>
        <p:nvSpPr>
          <p:cNvPr id="10" name="9 CuadroTexto"/>
          <p:cNvSpPr txBox="1"/>
          <p:nvPr/>
        </p:nvSpPr>
        <p:spPr>
          <a:xfrm>
            <a:off x="88095" y="4880798"/>
            <a:ext cx="448347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TABLE VIEW </a:t>
            </a:r>
          </a:p>
        </p:txBody>
      </p:sp>
      <p:sp>
        <p:nvSpPr>
          <p:cNvPr id="11" name="9 CuadroTexto"/>
          <p:cNvSpPr txBox="1"/>
          <p:nvPr/>
        </p:nvSpPr>
        <p:spPr>
          <a:xfrm>
            <a:off x="4652919" y="1471320"/>
            <a:ext cx="4420152"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PERFORMANCE INDICATORS FILTERING</a:t>
            </a:r>
          </a:p>
        </p:txBody>
      </p:sp>
      <p:sp>
        <p:nvSpPr>
          <p:cNvPr id="12" name="9 CuadroTexto"/>
          <p:cNvSpPr txBox="1"/>
          <p:nvPr/>
        </p:nvSpPr>
        <p:spPr>
          <a:xfrm>
            <a:off x="88096" y="1471320"/>
            <a:ext cx="4483469"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MULTIPLE SCALE VISUALIZATION </a:t>
            </a:r>
          </a:p>
        </p:txBody>
      </p:sp>
    </p:spTree>
    <p:extLst>
      <p:ext uri="{BB962C8B-B14F-4D97-AF65-F5344CB8AC3E}">
        <p14:creationId xmlns="" xmlns:p14="http://schemas.microsoft.com/office/powerpoint/2010/main" val="43871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4 Marcador de texto"/>
          <p:cNvSpPr>
            <a:spLocks noGrp="1"/>
          </p:cNvSpPr>
          <p:nvPr>
            <p:ph type="body" sz="quarter" idx="15"/>
          </p:nvPr>
        </p:nvSpPr>
        <p:spPr>
          <a:xfrm>
            <a:off x="59308" y="80664"/>
            <a:ext cx="8977188" cy="324000"/>
          </a:xfrm>
          <a:solidFill>
            <a:srgbClr val="95D153"/>
          </a:solidFill>
        </p:spPr>
        <p:txBody>
          <a:bodyPr>
            <a:noAutofit/>
          </a:bodyPr>
          <a:lstStyle/>
          <a:p>
            <a:r>
              <a:rPr lang="en-US" sz="1800" dirty="0" smtClean="0">
                <a:solidFill>
                  <a:schemeClr val="tx1"/>
                </a:solidFill>
              </a:rPr>
              <a:t>Manresa</a:t>
            </a:r>
            <a:r>
              <a:rPr lang="en-US" sz="1800" dirty="0">
                <a:solidFill>
                  <a:schemeClr val="tx1"/>
                </a:solidFill>
              </a:rPr>
              <a:t>, SPAIN</a:t>
            </a:r>
          </a:p>
        </p:txBody>
      </p:sp>
      <p:sp>
        <p:nvSpPr>
          <p:cNvPr id="11" name="CuadroTexto 4"/>
          <p:cNvSpPr txBox="1"/>
          <p:nvPr/>
        </p:nvSpPr>
        <p:spPr>
          <a:xfrm>
            <a:off x="173514" y="836712"/>
            <a:ext cx="6060210" cy="5355312"/>
          </a:xfrm>
          <a:prstGeom prst="rect">
            <a:avLst/>
          </a:prstGeom>
          <a:noFill/>
        </p:spPr>
        <p:txBody>
          <a:bodyPr wrap="square" rtlCol="0">
            <a:spAutoFit/>
          </a:bodyPr>
          <a:lstStyle/>
          <a:p>
            <a:pPr algn="just"/>
            <a:r>
              <a:rPr lang="en-GB" b="1" dirty="0" smtClean="0">
                <a:latin typeface="Arial" pitchFamily="34" charset="0"/>
                <a:cs typeface="Arial" pitchFamily="34" charset="0"/>
              </a:rPr>
              <a:t>Purpose: </a:t>
            </a:r>
            <a:r>
              <a:rPr lang="en-GB" dirty="0" smtClean="0">
                <a:latin typeface="Arial" pitchFamily="34" charset="0"/>
                <a:cs typeface="Arial" pitchFamily="34" charset="0"/>
              </a:rPr>
              <a:t>Assessment of the effectiveness of the measures to refurbish buildings in two neighbourhoods.  </a:t>
            </a:r>
          </a:p>
          <a:p>
            <a:pPr algn="just"/>
            <a:endParaRPr lang="en-US" dirty="0">
              <a:latin typeface="Arial" pitchFamily="34" charset="0"/>
              <a:cs typeface="Arial" pitchFamily="34" charset="0"/>
            </a:endParaRPr>
          </a:p>
          <a:p>
            <a:pPr algn="just"/>
            <a:r>
              <a:rPr lang="en-US" b="1" dirty="0" smtClean="0">
                <a:latin typeface="Arial" pitchFamily="34" charset="0"/>
                <a:cs typeface="Arial" pitchFamily="34" charset="0"/>
              </a:rPr>
              <a:t>Users: </a:t>
            </a:r>
            <a:r>
              <a:rPr lang="en-US" dirty="0">
                <a:latin typeface="Arial" pitchFamily="34" charset="0"/>
                <a:cs typeface="Arial" pitchFamily="34" charset="0"/>
              </a:rPr>
              <a:t>Architect, Industrial Engineer, Engineer, Urban </a:t>
            </a:r>
            <a:r>
              <a:rPr lang="en-US" dirty="0" smtClean="0">
                <a:latin typeface="Arial" pitchFamily="34" charset="0"/>
                <a:cs typeface="Arial" pitchFamily="34" charset="0"/>
              </a:rPr>
              <a:t>Planner </a:t>
            </a:r>
            <a:endParaRPr lang="en-US" dirty="0">
              <a:latin typeface="Arial" pitchFamily="34" charset="0"/>
              <a:cs typeface="Arial" pitchFamily="34" charset="0"/>
            </a:endParaRPr>
          </a:p>
          <a:p>
            <a:pPr algn="just"/>
            <a:r>
              <a:rPr lang="es-ES" dirty="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Data sources</a:t>
            </a:r>
            <a:r>
              <a:rPr lang="en-GB" dirty="0" smtClean="0">
                <a:latin typeface="Arial" pitchFamily="34" charset="0"/>
                <a:cs typeface="Arial" pitchFamily="34" charset="0"/>
              </a:rPr>
              <a:t>: Cadastre, census, socio-economic, building typologies (u-values, windows properties, systems…)</a:t>
            </a:r>
          </a:p>
          <a:p>
            <a:pPr algn="just"/>
            <a:endParaRPr lang="en-GB" dirty="0">
              <a:latin typeface="Arial" pitchFamily="34" charset="0"/>
              <a:cs typeface="Arial" pitchFamily="34" charset="0"/>
            </a:endParaRPr>
          </a:p>
          <a:p>
            <a:pPr algn="just"/>
            <a:r>
              <a:rPr lang="en-GB" b="1" dirty="0" smtClean="0">
                <a:latin typeface="Arial" pitchFamily="34" charset="0"/>
                <a:cs typeface="Arial" pitchFamily="34" charset="0"/>
              </a:rPr>
              <a:t>Tools</a:t>
            </a:r>
            <a:r>
              <a:rPr lang="en-GB" dirty="0" smtClean="0">
                <a:latin typeface="Arial" pitchFamily="34" charset="0"/>
                <a:cs typeface="Arial" pitchFamily="34" charset="0"/>
              </a:rPr>
              <a:t>: URSOS simulation engine</a:t>
            </a:r>
          </a:p>
          <a:p>
            <a:pPr algn="just"/>
            <a:r>
              <a:rPr lang="en-GB" dirty="0" smtClean="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Projects</a:t>
            </a:r>
            <a:r>
              <a:rPr lang="en-GB" dirty="0" smtClean="0">
                <a:latin typeface="Arial" pitchFamily="34" charset="0"/>
                <a:cs typeface="Arial" pitchFamily="34" charset="0"/>
              </a:rPr>
              <a:t>:</a:t>
            </a:r>
          </a:p>
          <a:p>
            <a:pPr algn="just"/>
            <a:endParaRPr lang="en-GB" dirty="0">
              <a:latin typeface="Arial" pitchFamily="34" charset="0"/>
              <a:cs typeface="Arial" pitchFamily="34" charset="0"/>
            </a:endParaRPr>
          </a:p>
          <a:p>
            <a:pPr marL="263776" indent="-263776" algn="just">
              <a:buFont typeface="Arial" panose="020B0604020202020204" pitchFamily="34" charset="0"/>
              <a:buChar char="•"/>
            </a:pPr>
            <a:r>
              <a:rPr lang="en-GB" dirty="0" smtClean="0">
                <a:latin typeface="Arial" pitchFamily="34" charset="0"/>
                <a:cs typeface="Arial" pitchFamily="34" charset="0"/>
              </a:rPr>
              <a:t>Building envelope: upgrading windows</a:t>
            </a:r>
            <a:endParaRPr lang="en-GB" dirty="0">
              <a:latin typeface="Arial" pitchFamily="34" charset="0"/>
              <a:cs typeface="Arial" pitchFamily="34" charset="0"/>
              <a:sym typeface="Wingdings" panose="05000000000000000000" pitchFamily="2" charset="2"/>
            </a:endParaRP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Heating system improvement: acquiring new high efficient boilers</a:t>
            </a: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Use of renewable energies: installing energy generation systems fed with renewable sources.</a:t>
            </a:r>
            <a:endParaRPr lang="en-GB" dirty="0">
              <a:latin typeface="Arial" pitchFamily="34" charset="0"/>
              <a:cs typeface="Arial" pitchFamily="34" charset="0"/>
            </a:endParaRPr>
          </a:p>
        </p:txBody>
      </p:sp>
      <p:pic>
        <p:nvPicPr>
          <p:cNvPr id="12" name="2 Imagen" descr="Description: Description: Description: Description: 2.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76780" y="732591"/>
            <a:ext cx="2552908" cy="1898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4 Imagen" descr="Description: Description: Description: Description: 3.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50123"/>
          <a:stretch/>
        </p:blipFill>
        <p:spPr bwMode="auto">
          <a:xfrm>
            <a:off x="6366661" y="2679284"/>
            <a:ext cx="2551844" cy="1898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Imagen 6"/>
          <p:cNvPicPr>
            <a:picLocks noChangeAspect="1"/>
          </p:cNvPicPr>
          <p:nvPr/>
        </p:nvPicPr>
        <p:blipFill rotWithShape="1">
          <a:blip r:embed="rId4" cstate="print"/>
          <a:srcRect l="2751" t="16237" r="3340" b="4671"/>
          <a:stretch/>
        </p:blipFill>
        <p:spPr>
          <a:xfrm>
            <a:off x="6366661" y="4625441"/>
            <a:ext cx="2551844" cy="1652191"/>
          </a:xfrm>
          <a:prstGeom prst="rect">
            <a:avLst/>
          </a:prstGeom>
        </p:spPr>
      </p:pic>
    </p:spTree>
    <p:extLst>
      <p:ext uri="{BB962C8B-B14F-4D97-AF65-F5344CB8AC3E}">
        <p14:creationId xmlns="" xmlns:p14="http://schemas.microsoft.com/office/powerpoint/2010/main" val="1636059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n 38"/>
          <p:cNvPicPr>
            <a:picLocks noChangeAspect="1"/>
          </p:cNvPicPr>
          <p:nvPr/>
        </p:nvPicPr>
        <p:blipFill rotWithShape="1">
          <a:blip r:embed="rId2" cstate="print"/>
          <a:srcRect l="15999" t="9672" r="26375" b="10000"/>
          <a:stretch/>
        </p:blipFill>
        <p:spPr>
          <a:xfrm>
            <a:off x="323528" y="1658027"/>
            <a:ext cx="4240519" cy="4507277"/>
          </a:xfrm>
          <a:prstGeom prst="rect">
            <a:avLst/>
          </a:prstGeom>
        </p:spPr>
      </p:pic>
      <p:sp>
        <p:nvSpPr>
          <p:cNvPr id="40" name="Rectángulo 39"/>
          <p:cNvSpPr/>
          <p:nvPr/>
        </p:nvSpPr>
        <p:spPr>
          <a:xfrm>
            <a:off x="1763688" y="356463"/>
            <a:ext cx="7056784" cy="954107"/>
          </a:xfrm>
          <a:prstGeom prst="rect">
            <a:avLst/>
          </a:prstGeom>
          <a:solidFill>
            <a:schemeClr val="bg1"/>
          </a:solidFill>
        </p:spPr>
        <p:txBody>
          <a:bodyPr wrap="square" lIns="216000">
            <a:spAutoFit/>
          </a:bodyPr>
          <a:lstStyle/>
          <a:p>
            <a:r>
              <a:rPr lang="en-GB" sz="2800" b="1" dirty="0" smtClean="0">
                <a:solidFill>
                  <a:srgbClr val="0068B4"/>
                </a:solidFill>
                <a:latin typeface="Exo" panose="02000503000000000000" pitchFamily="2" charset="0"/>
                <a:ea typeface="Open Sans" panose="020B0606030504020204" pitchFamily="34" charset="0"/>
                <a:cs typeface="Open Sans" panose="020B0606030504020204" pitchFamily="34" charset="0"/>
              </a:rPr>
              <a:t>Optimising </a:t>
            </a:r>
            <a:r>
              <a:rPr lang="en-GB" sz="2800" b="1" dirty="0">
                <a:solidFill>
                  <a:srgbClr val="0068B4"/>
                </a:solidFill>
                <a:latin typeface="Exo" panose="02000503000000000000" pitchFamily="2" charset="0"/>
                <a:ea typeface="Open Sans" panose="020B0606030504020204" pitchFamily="34" charset="0"/>
                <a:cs typeface="Open Sans" panose="020B0606030504020204" pitchFamily="34" charset="0"/>
              </a:rPr>
              <a:t>energy </a:t>
            </a:r>
            <a:r>
              <a:rPr lang="en-GB" sz="2800" b="1" dirty="0" smtClean="0">
                <a:solidFill>
                  <a:srgbClr val="0068B4"/>
                </a:solidFill>
                <a:latin typeface="Exo" panose="02000503000000000000" pitchFamily="2" charset="0"/>
                <a:ea typeface="Open Sans" panose="020B0606030504020204" pitchFamily="34" charset="0"/>
                <a:cs typeface="Open Sans" panose="020B0606030504020204" pitchFamily="34" charset="0"/>
              </a:rPr>
              <a:t>use in </a:t>
            </a:r>
            <a:r>
              <a:rPr lang="en-GB" sz="2800" b="1" dirty="0">
                <a:solidFill>
                  <a:srgbClr val="0068B4"/>
                </a:solidFill>
                <a:latin typeface="Exo" panose="02000503000000000000" pitchFamily="2" charset="0"/>
                <a:ea typeface="Open Sans" panose="020B0606030504020204" pitchFamily="34" charset="0"/>
                <a:cs typeface="Open Sans" panose="020B0606030504020204" pitchFamily="34" charset="0"/>
              </a:rPr>
              <a:t>cities through a </a:t>
            </a:r>
            <a:r>
              <a:rPr lang="en-GB" sz="2800" b="1" dirty="0" smtClean="0">
                <a:solidFill>
                  <a:srgbClr val="0068B4"/>
                </a:solidFill>
                <a:latin typeface="Exo" panose="02000503000000000000" pitchFamily="2" charset="0"/>
                <a:ea typeface="Open Sans" panose="020B0606030504020204" pitchFamily="34" charset="0"/>
                <a:cs typeface="Open Sans" panose="020B0606030504020204" pitchFamily="34" charset="0"/>
              </a:rPr>
              <a:t>smart decision </a:t>
            </a:r>
            <a:r>
              <a:rPr lang="en-GB" sz="2800" b="1" dirty="0">
                <a:solidFill>
                  <a:srgbClr val="0068B4"/>
                </a:solidFill>
                <a:latin typeface="Exo" panose="02000503000000000000" pitchFamily="2" charset="0"/>
                <a:ea typeface="Open Sans" panose="020B0606030504020204" pitchFamily="34" charset="0"/>
                <a:cs typeface="Open Sans" panose="020B0606030504020204" pitchFamily="34" charset="0"/>
              </a:rPr>
              <a:t>support system</a:t>
            </a:r>
          </a:p>
        </p:txBody>
      </p:sp>
      <p:sp>
        <p:nvSpPr>
          <p:cNvPr id="9" name="Rectángulo 8"/>
          <p:cNvSpPr/>
          <p:nvPr/>
        </p:nvSpPr>
        <p:spPr>
          <a:xfrm>
            <a:off x="4572000" y="1611384"/>
            <a:ext cx="4896544" cy="1673600"/>
          </a:xfrm>
          <a:prstGeom prst="rect">
            <a:avLst/>
          </a:prstGeom>
        </p:spPr>
        <p:txBody>
          <a:bodyPr wrap="square">
            <a:spAutoFit/>
          </a:bodyPr>
          <a:lstStyle/>
          <a:p>
            <a:pPr>
              <a:lnSpc>
                <a:spcPts val="2500"/>
              </a:lnSpc>
            </a:pPr>
            <a:r>
              <a:rPr lang="en-GB" sz="2000" kern="0" dirty="0">
                <a:solidFill>
                  <a:srgbClr val="83828E"/>
                </a:solidFill>
                <a:latin typeface="Open Sans" panose="020B0606030504020204" pitchFamily="34" charset="0"/>
                <a:ea typeface="Open Sans" panose="020B0606030504020204" pitchFamily="34" charset="0"/>
                <a:cs typeface="Open Sans" panose="020B0606030504020204" pitchFamily="34" charset="0"/>
              </a:rPr>
              <a:t>The OPTIMUS DSS will be  tested in three municipalities across Europe:</a:t>
            </a:r>
          </a:p>
          <a:p>
            <a:pPr marL="744538" lvl="2" indent="-285750">
              <a:lnSpc>
                <a:spcPts val="2500"/>
              </a:lnSpc>
              <a:buClr>
                <a:srgbClr val="0068B4"/>
              </a:buClr>
              <a:buFont typeface="Arial" panose="020B0604020202020204" pitchFamily="34" charset="0"/>
              <a:buChar char="•"/>
            </a:pPr>
            <a:r>
              <a:rPr lang="en-GB" sz="2000" b="1" kern="0" dirty="0">
                <a:solidFill>
                  <a:srgbClr val="0068B4"/>
                </a:solidFill>
                <a:latin typeface="Open Sans" panose="020B0606030504020204" pitchFamily="34" charset="0"/>
                <a:ea typeface="Open Sans" panose="020B0606030504020204" pitchFamily="34" charset="0"/>
                <a:cs typeface="Open Sans" panose="020B0606030504020204" pitchFamily="34" charset="0"/>
              </a:rPr>
              <a:t>Savona</a:t>
            </a:r>
            <a:r>
              <a:rPr lang="en-GB" sz="2000" kern="0" dirty="0">
                <a:solidFill>
                  <a:srgbClr val="83828E"/>
                </a:solidFill>
                <a:latin typeface="Open Sans" panose="020B0606030504020204" pitchFamily="34" charset="0"/>
                <a:ea typeface="Open Sans" panose="020B0606030504020204" pitchFamily="34" charset="0"/>
                <a:cs typeface="Open Sans" panose="020B0606030504020204" pitchFamily="34" charset="0"/>
              </a:rPr>
              <a:t>, ITALY</a:t>
            </a:r>
          </a:p>
          <a:p>
            <a:pPr marL="744538" lvl="2" indent="-285750">
              <a:lnSpc>
                <a:spcPts val="2500"/>
              </a:lnSpc>
              <a:buClr>
                <a:srgbClr val="0068B4"/>
              </a:buClr>
              <a:buFont typeface="Arial" panose="020B0604020202020204" pitchFamily="34" charset="0"/>
              <a:buChar char="•"/>
            </a:pPr>
            <a:r>
              <a:rPr lang="en-GB" sz="2000" b="1" kern="0" dirty="0" err="1">
                <a:solidFill>
                  <a:srgbClr val="0068B4"/>
                </a:solidFill>
                <a:latin typeface="Open Sans" panose="020B0606030504020204" pitchFamily="34" charset="0"/>
                <a:ea typeface="Open Sans" panose="020B0606030504020204" pitchFamily="34" charset="0"/>
                <a:cs typeface="Open Sans" panose="020B0606030504020204" pitchFamily="34" charset="0"/>
              </a:rPr>
              <a:t>Sant</a:t>
            </a:r>
            <a:r>
              <a:rPr lang="en-GB" sz="2000" b="1" kern="0" dirty="0">
                <a:solidFill>
                  <a:srgbClr val="0068B4"/>
                </a:solidFill>
                <a:latin typeface="Open Sans" panose="020B0606030504020204" pitchFamily="34" charset="0"/>
                <a:ea typeface="Open Sans" panose="020B0606030504020204" pitchFamily="34" charset="0"/>
                <a:cs typeface="Open Sans" panose="020B0606030504020204" pitchFamily="34" charset="0"/>
              </a:rPr>
              <a:t> </a:t>
            </a:r>
            <a:r>
              <a:rPr lang="en-GB" sz="2000" b="1" kern="0" dirty="0" err="1">
                <a:solidFill>
                  <a:srgbClr val="0068B4"/>
                </a:solidFill>
                <a:latin typeface="Open Sans" panose="020B0606030504020204" pitchFamily="34" charset="0"/>
                <a:ea typeface="Open Sans" panose="020B0606030504020204" pitchFamily="34" charset="0"/>
                <a:cs typeface="Open Sans" panose="020B0606030504020204" pitchFamily="34" charset="0"/>
              </a:rPr>
              <a:t>Cugat</a:t>
            </a:r>
            <a:r>
              <a:rPr lang="en-GB" sz="2000" b="1" kern="0" dirty="0">
                <a:solidFill>
                  <a:srgbClr val="0068B4"/>
                </a:solidFill>
                <a:latin typeface="Open Sans" panose="020B0606030504020204" pitchFamily="34" charset="0"/>
                <a:ea typeface="Open Sans" panose="020B0606030504020204" pitchFamily="34" charset="0"/>
                <a:cs typeface="Open Sans" panose="020B0606030504020204" pitchFamily="34" charset="0"/>
              </a:rPr>
              <a:t> del </a:t>
            </a:r>
            <a:r>
              <a:rPr lang="en-GB" sz="2000" b="1" kern="0" dirty="0" err="1">
                <a:solidFill>
                  <a:srgbClr val="0068B4"/>
                </a:solidFill>
                <a:latin typeface="Open Sans" panose="020B0606030504020204" pitchFamily="34" charset="0"/>
                <a:ea typeface="Open Sans" panose="020B0606030504020204" pitchFamily="34" charset="0"/>
                <a:cs typeface="Open Sans" panose="020B0606030504020204" pitchFamily="34" charset="0"/>
              </a:rPr>
              <a:t>Vallès</a:t>
            </a:r>
            <a:r>
              <a:rPr lang="en-GB" sz="2000" kern="0" dirty="0">
                <a:solidFill>
                  <a:srgbClr val="83828E"/>
                </a:solidFill>
                <a:latin typeface="Open Sans" panose="020B0606030504020204" pitchFamily="34" charset="0"/>
                <a:ea typeface="Open Sans" panose="020B0606030504020204" pitchFamily="34" charset="0"/>
                <a:cs typeface="Open Sans" panose="020B0606030504020204" pitchFamily="34" charset="0"/>
              </a:rPr>
              <a:t>, SPAIN</a:t>
            </a:r>
          </a:p>
          <a:p>
            <a:pPr marL="744538" lvl="2" indent="-285750">
              <a:lnSpc>
                <a:spcPts val="2500"/>
              </a:lnSpc>
              <a:buClr>
                <a:srgbClr val="0068B4"/>
              </a:buClr>
              <a:buFont typeface="Arial" panose="020B0604020202020204" pitchFamily="34" charset="0"/>
              <a:buChar char="•"/>
            </a:pPr>
            <a:r>
              <a:rPr lang="en-GB" sz="2000" b="1" kern="0" dirty="0" err="1">
                <a:solidFill>
                  <a:srgbClr val="0068B4"/>
                </a:solidFill>
                <a:latin typeface="Open Sans" panose="020B0606030504020204" pitchFamily="34" charset="0"/>
                <a:ea typeface="Open Sans" panose="020B0606030504020204" pitchFamily="34" charset="0"/>
                <a:cs typeface="Open Sans" panose="020B0606030504020204" pitchFamily="34" charset="0"/>
              </a:rPr>
              <a:t>Zaanstad</a:t>
            </a:r>
            <a:r>
              <a:rPr lang="en-GB" sz="2000" kern="0" dirty="0">
                <a:solidFill>
                  <a:srgbClr val="83828E"/>
                </a:solidFill>
                <a:latin typeface="Open Sans" panose="020B0606030504020204" pitchFamily="34" charset="0"/>
                <a:ea typeface="Open Sans" panose="020B0606030504020204" pitchFamily="34" charset="0"/>
                <a:cs typeface="Open Sans" panose="020B0606030504020204" pitchFamily="34" charset="0"/>
              </a:rPr>
              <a:t>, THE NETHERLANDS</a:t>
            </a:r>
            <a:endParaRPr lang="en-US" sz="2000" kern="0" dirty="0">
              <a:solidFill>
                <a:srgbClr val="83828E"/>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 xmlns:p14="http://schemas.microsoft.com/office/powerpoint/2010/main" val="94794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185" t="7501" r="4056"/>
          <a:stretch>
            <a:fillRect/>
          </a:stretch>
        </p:blipFill>
        <p:spPr bwMode="auto">
          <a:xfrm>
            <a:off x="146072" y="1254585"/>
            <a:ext cx="8851857" cy="5198751"/>
          </a:xfrm>
          <a:prstGeom prst="rect">
            <a:avLst/>
          </a:prstGeom>
          <a:noFill/>
          <a:ln w="9525">
            <a:noFill/>
            <a:miter lim="800000"/>
            <a:headEnd/>
            <a:tailEnd/>
          </a:ln>
        </p:spPr>
      </p:pic>
      <p:sp>
        <p:nvSpPr>
          <p:cNvPr id="5" name="CasellaDiTesto 5"/>
          <p:cNvSpPr txBox="1">
            <a:spLocks noChangeArrowheads="1"/>
          </p:cNvSpPr>
          <p:nvPr/>
        </p:nvSpPr>
        <p:spPr bwMode="auto">
          <a:xfrm>
            <a:off x="0" y="260648"/>
            <a:ext cx="9144000" cy="861774"/>
          </a:xfrm>
          <a:prstGeom prst="rect">
            <a:avLst/>
          </a:prstGeom>
          <a:solidFill>
            <a:srgbClr val="00B0F0">
              <a:alpha val="40000"/>
            </a:srgbClr>
          </a:solidFill>
          <a:ln>
            <a:noFill/>
          </a:ln>
          <a:extLst/>
        </p:spPr>
        <p:txBody>
          <a:bodyPr wrap="square">
            <a:spAutoFit/>
          </a:bodyPr>
          <a:lstStyle>
            <a:lvl1pPr eaLnBrk="0" hangingPunct="0">
              <a:spcBef>
                <a:spcPct val="20000"/>
              </a:spcBef>
              <a:buFont typeface="Arial" charset="0"/>
              <a:buChar char="•"/>
              <a:defRPr sz="3200">
                <a:solidFill>
                  <a:schemeClr val="tx1"/>
                </a:solidFill>
                <a:latin typeface="Arial" charset="0"/>
              </a:defRPr>
            </a:lvl1pPr>
            <a:lvl2pPr marL="742950" indent="-285750" eaLnBrk="0" hangingPunct="0">
              <a:spcBef>
                <a:spcPct val="20000"/>
              </a:spcBef>
              <a:buFont typeface="Arial" charset="0"/>
              <a:buChar char="–"/>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eaLnBrk="1" hangingPunct="1">
              <a:spcBef>
                <a:spcPct val="0"/>
              </a:spcBef>
              <a:buFontTx/>
              <a:buNone/>
              <a:defRPr/>
            </a:pPr>
            <a:r>
              <a:rPr lang="it-IT" altLang="en-US" sz="2000" b="1" i="1" dirty="0" smtClean="0"/>
              <a:t>OPTIMUS DSS</a:t>
            </a:r>
          </a:p>
          <a:p>
            <a:pPr eaLnBrk="1" hangingPunct="1">
              <a:spcBef>
                <a:spcPct val="0"/>
              </a:spcBef>
              <a:buFontTx/>
              <a:buNone/>
              <a:defRPr/>
            </a:pPr>
            <a:endParaRPr lang="it-IT" altLang="en-US" sz="1000" dirty="0" smtClean="0">
              <a:solidFill>
                <a:schemeClr val="tx1">
                  <a:lumMod val="65000"/>
                  <a:lumOff val="35000"/>
                </a:schemeClr>
              </a:solidFill>
            </a:endParaRPr>
          </a:p>
          <a:p>
            <a:pPr eaLnBrk="1" hangingPunct="1">
              <a:spcBef>
                <a:spcPct val="0"/>
              </a:spcBef>
              <a:buFontTx/>
              <a:buNone/>
              <a:defRPr/>
            </a:pPr>
            <a:r>
              <a:rPr lang="es-ES" altLang="en-US" sz="2000" dirty="0" err="1" smtClean="0"/>
              <a:t>Building</a:t>
            </a:r>
            <a:r>
              <a:rPr lang="es-ES" altLang="en-US" sz="2000" dirty="0" smtClean="0"/>
              <a:t> </a:t>
            </a:r>
            <a:r>
              <a:rPr lang="es-ES" altLang="en-US" sz="2000" dirty="0" err="1" smtClean="0"/>
              <a:t>dashboard</a:t>
            </a:r>
            <a:endParaRPr lang="en-GB" altLang="en-US" sz="2000" dirty="0" smtClean="0"/>
          </a:p>
        </p:txBody>
      </p:sp>
    </p:spTree>
    <p:extLst>
      <p:ext uri="{BB962C8B-B14F-4D97-AF65-F5344CB8AC3E}">
        <p14:creationId xmlns="" xmlns:p14="http://schemas.microsoft.com/office/powerpoint/2010/main" val="9013860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1875" t="9016" r="3625"/>
          <a:stretch/>
        </p:blipFill>
        <p:spPr>
          <a:xfrm>
            <a:off x="611560" y="836712"/>
            <a:ext cx="7920880" cy="5814931"/>
          </a:xfrm>
          <a:prstGeom prst="rect">
            <a:avLst/>
          </a:prstGeom>
        </p:spPr>
      </p:pic>
      <p:sp>
        <p:nvSpPr>
          <p:cNvPr id="5" name="CasellaDiTesto 5"/>
          <p:cNvSpPr txBox="1">
            <a:spLocks noChangeArrowheads="1"/>
          </p:cNvSpPr>
          <p:nvPr/>
        </p:nvSpPr>
        <p:spPr bwMode="auto">
          <a:xfrm>
            <a:off x="0" y="260648"/>
            <a:ext cx="9144000" cy="400110"/>
          </a:xfrm>
          <a:prstGeom prst="rect">
            <a:avLst/>
          </a:prstGeom>
          <a:solidFill>
            <a:srgbClr val="00B0F0">
              <a:alpha val="40000"/>
            </a:srgbClr>
          </a:solidFill>
          <a:ln>
            <a:noFill/>
          </a:ln>
        </p:spPr>
        <p:txBody>
          <a:bodyPr wrap="square">
            <a:spAutoFit/>
          </a:bodyPr>
          <a:lstStyle>
            <a:defPPr>
              <a:defRPr lang="de-DE"/>
            </a:defPPr>
            <a:lvl1pPr eaLnBrk="1" hangingPunct="1">
              <a:buFontTx/>
              <a:buNone/>
              <a:defRPr sz="2000" b="1" i="1"/>
            </a:lvl1pPr>
            <a:lvl2pPr marL="742950" indent="-285750" eaLnBrk="0" hangingPunct="0">
              <a:spcBef>
                <a:spcPct val="20000"/>
              </a:spcBef>
              <a:buFont typeface="Arial" charset="0"/>
              <a:buChar char="–"/>
              <a:defRPr sz="2800"/>
            </a:lvl2pPr>
            <a:lvl3pPr marL="1143000" indent="-228600" eaLnBrk="0" hangingPunct="0">
              <a:spcBef>
                <a:spcPct val="20000"/>
              </a:spcBef>
              <a:buFont typeface="Arial" charset="0"/>
              <a:buChar char="•"/>
              <a:defRPr sz="2400"/>
            </a:lvl3pPr>
            <a:lvl4pPr marL="1600200" indent="-228600" eaLnBrk="0" hangingPunct="0">
              <a:spcBef>
                <a:spcPct val="20000"/>
              </a:spcBef>
              <a:buFont typeface="Arial" charset="0"/>
              <a:buChar char="–"/>
              <a:defRPr sz="2000"/>
            </a:lvl4pPr>
            <a:lvl5pPr marL="2057400" indent="-228600" eaLnBrk="0" hangingPunct="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pPr marL="0" lvl="1" indent="0">
              <a:buNone/>
            </a:pPr>
            <a:r>
              <a:rPr lang="en-GB" altLang="en-US" sz="2000" b="1" i="1" dirty="0"/>
              <a:t>Optimization of selling/consumption of electricity produced by a PV system </a:t>
            </a:r>
            <a:endParaRPr lang="en-GB" altLang="en-US" sz="2000" b="1" i="1" dirty="0" smtClean="0"/>
          </a:p>
        </p:txBody>
      </p:sp>
    </p:spTree>
    <p:extLst>
      <p:ext uri="{BB962C8B-B14F-4D97-AF65-F5344CB8AC3E}">
        <p14:creationId xmlns="" xmlns:p14="http://schemas.microsoft.com/office/powerpoint/2010/main" val="1512353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TotalTime>
  <Words>382</Words>
  <Application>Microsoft Office PowerPoint</Application>
  <PresentationFormat>Presentación en pantalla (4:3)</PresentationFormat>
  <Paragraphs>48</Paragraphs>
  <Slides>9</Slides>
  <Notes>3</Notes>
  <HiddenSlides>0</HiddenSlides>
  <MMClips>0</MMClips>
  <ScaleCrop>false</ScaleCrop>
  <HeadingPairs>
    <vt:vector size="4" baseType="variant">
      <vt:variant>
        <vt:lpstr>Tema</vt:lpstr>
      </vt:variant>
      <vt:variant>
        <vt:i4>2</vt:i4>
      </vt:variant>
      <vt:variant>
        <vt:lpstr>Títulos de diapositiva</vt:lpstr>
      </vt:variant>
      <vt:variant>
        <vt:i4>9</vt:i4>
      </vt:variant>
    </vt:vector>
  </HeadingPairs>
  <TitlesOfParts>
    <vt:vector size="11" baseType="lpstr">
      <vt:lpstr>Tema de Office</vt:lpstr>
      <vt:lpstr>1_Tema de Office</vt:lpstr>
      <vt:lpstr>Diapositiva 1</vt:lpstr>
      <vt:lpstr>Diapositiva 2</vt:lpstr>
      <vt:lpstr>Diapositiva 3</vt:lpstr>
      <vt:lpstr>Diapositiva 4</vt:lpstr>
      <vt:lpstr>Diapositiva 5</vt:lpstr>
      <vt:lpstr>Diapositiva 6</vt:lpstr>
      <vt:lpstr>Diapositiva 7</vt:lpstr>
      <vt:lpstr>Diapositiva 8</vt:lpstr>
      <vt:lpstr>Diapositiva 9</vt:lpstr>
    </vt:vector>
  </TitlesOfParts>
  <Company>Enginyeria i Arquitectura La Salle - URL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Leandro</dc:creator>
  <cp:lastModifiedBy>alvaro</cp:lastModifiedBy>
  <cp:revision>133</cp:revision>
  <dcterms:created xsi:type="dcterms:W3CDTF">2015-06-07T06:26:08Z</dcterms:created>
  <dcterms:modified xsi:type="dcterms:W3CDTF">2016-02-17T23:12:01Z</dcterms:modified>
</cp:coreProperties>
</file>